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6" r:id="rId4"/>
    <p:sldMasterId id="2147483833" r:id="rId5"/>
  </p:sldMasterIdLst>
  <p:notesMasterIdLst>
    <p:notesMasterId r:id="rId15"/>
  </p:notesMasterIdLst>
  <p:sldIdLst>
    <p:sldId id="256" r:id="rId6"/>
    <p:sldId id="396" r:id="rId7"/>
    <p:sldId id="405" r:id="rId8"/>
    <p:sldId id="406" r:id="rId9"/>
    <p:sldId id="354" r:id="rId10"/>
    <p:sldId id="399" r:id="rId11"/>
    <p:sldId id="415" r:id="rId12"/>
    <p:sldId id="416" r:id="rId13"/>
    <p:sldId id="4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AF5C09"/>
    <a:srgbClr val="B51B9F"/>
    <a:srgbClr val="03CD8E"/>
    <a:srgbClr val="FF3399"/>
    <a:srgbClr val="AC1B0C"/>
    <a:srgbClr val="FF3300"/>
    <a:srgbClr val="9D2E1B"/>
    <a:srgbClr val="9E561A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398" autoAdjust="0"/>
  </p:normalViewPr>
  <p:slideViewPr>
    <p:cSldViewPr snapToGrid="0" snapToObjects="1">
      <p:cViewPr varScale="1">
        <p:scale>
          <a:sx n="103" d="100"/>
          <a:sy n="103" d="100"/>
        </p:scale>
        <p:origin x="78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04816781691784E-2"/>
          <c:y val="6.0451861107505986E-2"/>
          <c:w val="0.96079505547360822"/>
          <c:h val="0.85050320327321938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A9-466B-8323-BAA62D2E43D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A9-466B-8323-BAA62D2E43D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FA9-466B-8323-BAA62D2E43D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A9-466B-8323-BAA62D2E43DD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FA9-466B-8323-BAA62D2E43D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FA9-466B-8323-BAA62D2E43D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FFA9-466B-8323-BAA62D2E43D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FFA9-466B-8323-BAA62D2E43D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E-FFA9-466B-8323-BAA62D2E43D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F-FFA9-466B-8323-BAA62D2E43D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0-FFA9-466B-8323-BAA62D2E43D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1-FFA9-466B-8323-BAA62D2E43D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2-FFA9-466B-8323-BAA62D2E43D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3-FFA9-466B-8323-BAA62D2E43D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4-FFA9-466B-8323-BAA62D2E43DD}"/>
              </c:ext>
            </c:extLst>
          </c:dPt>
          <c:dLbls>
            <c:dLbl>
              <c:idx val="3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FA9-466B-8323-BAA62D2E43DD}"/>
                </c:ext>
              </c:extLst>
            </c:dLbl>
            <c:dLbl>
              <c:idx val="4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FA9-466B-8323-BAA62D2E43D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Πολύ/αρκετά καλύτερη κατάσταση </c:v>
                </c:pt>
                <c:pt idx="1">
                  <c:v>Ίδια κατάσταση</c:v>
                </c:pt>
                <c:pt idx="2">
                  <c:v>Πολύ/αρκετά χειρότερη κατάσταση </c:v>
                </c:pt>
              </c:strCache>
            </c:strRef>
          </c:cat>
          <c:val>
            <c:numRef>
              <c:f>Sheet1!$B$2:$B$4</c:f>
              <c:numCache>
                <c:formatCode>###0.00</c:formatCode>
                <c:ptCount val="3"/>
                <c:pt idx="0">
                  <c:v>8</c:v>
                </c:pt>
                <c:pt idx="1">
                  <c:v>78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FA9-466B-8323-BAA62D2E4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04816781691784E-2"/>
          <c:y val="6.0451861107505986E-2"/>
          <c:w val="0.96079505547360822"/>
          <c:h val="0.85050320327321938"/>
        </c:manualLayout>
      </c:layout>
      <c:doughnutChart>
        <c:varyColors val="1"/>
        <c:ser>
          <c:idx val="0"/>
          <c:order val="0"/>
          <c:spPr>
            <a:solidFill>
              <a:srgbClr val="0070C0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996-4274-9870-A661D7B640A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996-4274-9870-A661D7B640A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996-4274-9870-A661D7B640A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B996-4274-9870-A661D7B640A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B996-4274-9870-A661D7B640A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B996-4274-9870-A661D7B640A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B996-4274-9870-A661D7B640A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B996-4274-9870-A661D7B640A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B996-4274-9870-A661D7B640A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B996-4274-9870-A661D7B640AB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B-B996-4274-9870-A661D7B640A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C-B996-4274-9870-A661D7B640A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D-B996-4274-9870-A661D7B640AB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E-B996-4274-9870-A661D7B640A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B996-4274-9870-A661D7B640AB}"/>
              </c:ext>
            </c:extLst>
          </c:dPt>
          <c:dLbls>
            <c:dLbl>
              <c:idx val="3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96-4274-9870-A661D7B640AB}"/>
                </c:ext>
              </c:extLst>
            </c:dLbl>
            <c:dLbl>
              <c:idx val="4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96-4274-9870-A661D7B640AB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Καλύτερη κατάσταση </c:v>
                </c:pt>
                <c:pt idx="1">
                  <c:v>Ίδια κατάσταση</c:v>
                </c:pt>
                <c:pt idx="2">
                  <c:v>Χειρότερη κατάσταση </c:v>
                </c:pt>
              </c:strCache>
            </c:strRef>
          </c:cat>
          <c:val>
            <c:numRef>
              <c:f>Sheet1!$B$2:$B$4</c:f>
              <c:numCache>
                <c:formatCode>###0.00</c:formatCode>
                <c:ptCount val="3"/>
                <c:pt idx="0">
                  <c:v>10</c:v>
                </c:pt>
                <c:pt idx="1">
                  <c:v>69</c:v>
                </c:pt>
                <c:pt idx="2" formatCode="General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996-4274-9870-A661D7B64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93610597703743"/>
          <c:y val="6.3025826765139209E-2"/>
          <c:w val="0.52859104196567841"/>
          <c:h val="0.903211973737335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3A-498C-9FF7-7A7C54212E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3A-498C-9FF7-7A7C54212E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33A-498C-9FF7-7A7C54212E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3A-498C-9FF7-7A7C54212E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33A-498C-9FF7-7A7C54212E4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38100"/>
            </c:spPr>
            <c:extLst>
              <c:ext xmlns:c16="http://schemas.microsoft.com/office/drawing/2014/chart" uri="{C3380CC4-5D6E-409C-BE32-E72D297353CC}">
                <c16:uniqueId val="{0000000B-B33A-498C-9FF7-7A7C54212E4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B33A-498C-9FF7-7A7C54212E4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33A-498C-9FF7-7A7C54212E4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33A-498C-9FF7-7A7C54212E4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33A-498C-9FF7-7A7C54212E4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33A-498C-9FF7-7A7C54212E4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6C2-4D22-9B72-FA41BA08A884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3A-498C-9FF7-7A7C54212E4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3A-498C-9FF7-7A7C54212E4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l-GR" sz="2000" b="1" i="0" u="none" strike="noStrike" kern="1200" baseline="0">
                      <a:solidFill>
                        <a:prstClr val="white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3A-498C-9FF7-7A7C54212E4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l-GR" sz="2000" b="1" i="0" u="none" strike="noStrike" kern="1200" baseline="0">
                      <a:solidFill>
                        <a:prstClr val="white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3A-498C-9FF7-7A7C54212E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</a:t>
                    </a:r>
                    <a:endParaRPr lang="en-US" sz="20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33A-498C-9FF7-7A7C54212E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33A-498C-9FF7-7A7C54212E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33A-498C-9FF7-7A7C54212E4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l-G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33A-498C-9FF7-7A7C54212E4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l-G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33A-498C-9FF7-7A7C54212E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Προσέχω την διατροφή μου/τρώω πιο σωστά </c:v>
                </c:pt>
                <c:pt idx="1">
                  <c:v>Περισσότερες ενέργειες πρόληψης/ προστασίας της υγείας μου</c:v>
                </c:pt>
                <c:pt idx="2">
                  <c:v>Ασκούμαι καθημερινά περπατάω/ τρέχω κλπ. </c:v>
                </c:pt>
                <c:pt idx="3">
                  <c:v>Καθιέρωσα καλές καθημερινές συνήθειες άσκησης &amp; διατροφής </c:v>
                </c:pt>
                <c:pt idx="4">
                  <c:v>Κοιμάμαι περισσότερο/ καλύτερα </c:v>
                </c:pt>
                <c:pt idx="5">
                  <c:v>Λιγότερο στρες/εργάζομαι από απόσταση 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61</c:v>
                </c:pt>
                <c:pt idx="1">
                  <c:v>48</c:v>
                </c:pt>
                <c:pt idx="2">
                  <c:v>38</c:v>
                </c:pt>
                <c:pt idx="3">
                  <c:v>33</c:v>
                </c:pt>
                <c:pt idx="4">
                  <c:v>33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3A-498C-9FF7-7A7C5421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26096640"/>
        <c:axId val="197133440"/>
      </c:barChart>
      <c:catAx>
        <c:axId val="2260966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97133440"/>
        <c:crosses val="autoZero"/>
        <c:auto val="1"/>
        <c:lblAlgn val="ctr"/>
        <c:lblOffset val="100"/>
        <c:noMultiLvlLbl val="0"/>
      </c:catAx>
      <c:valAx>
        <c:axId val="197133440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22609664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82728502548841"/>
          <c:y val="7.3128730954013274E-2"/>
          <c:w val="0.52859104196567841"/>
          <c:h val="0.903211973737335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1-B33A-498C-9FF7-7A7C54212E44}"/>
              </c:ext>
            </c:extLst>
          </c:dPt>
          <c:dPt>
            <c:idx val="1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3-B33A-498C-9FF7-7A7C54212E44}"/>
              </c:ext>
            </c:extLst>
          </c:dPt>
          <c:dPt>
            <c:idx val="2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5-B33A-498C-9FF7-7A7C54212E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3A-498C-9FF7-7A7C54212E4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B33A-498C-9FF7-7A7C54212E4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38100"/>
            </c:spPr>
            <c:extLst>
              <c:ext xmlns:c16="http://schemas.microsoft.com/office/drawing/2014/chart" uri="{C3380CC4-5D6E-409C-BE32-E72D297353CC}">
                <c16:uniqueId val="{0000000B-B33A-498C-9FF7-7A7C54212E4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C-A84E-448C-B90E-3F49CCE3D5B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B33A-498C-9FF7-7A7C54212E4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33A-498C-9FF7-7A7C54212E4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33A-498C-9FF7-7A7C54212E4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33A-498C-9FF7-7A7C54212E4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A84E-448C-B90E-3F49CCE3D5B7}"/>
              </c:ext>
            </c:extLst>
          </c:dPt>
          <c:dLbls>
            <c:dLbl>
              <c:idx val="1"/>
              <c:numFmt formatCode="#,##0" sourceLinked="0"/>
              <c:spPr/>
              <c:txPr>
                <a:bodyPr/>
                <a:lstStyle/>
                <a:p>
                  <a:pPr algn="ctr" rtl="0">
                    <a:defRPr lang="en-GB" sz="2000" b="1" i="0" u="none" strike="noStrike" kern="1200" baseline="0">
                      <a:solidFill>
                        <a:prstClr val="white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3A-498C-9FF7-7A7C54212E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2000" b="1" i="0" u="none" strike="noStrike" kern="1200" baseline="0">
                    <a:solidFill>
                      <a:prstClr val="white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Άγχος για τις επιπτώσεις της πανδημίας </c:v>
                </c:pt>
                <c:pt idx="1">
                  <c:v>Επιδεινώθηκε η ψυχική μου υγεία </c:v>
                </c:pt>
                <c:pt idx="2">
                  <c:v>Μελαγχολία/μοναξιά λόγω εγκλεισμού </c:v>
                </c:pt>
                <c:pt idx="4">
                  <c:v>Τρώω περισσότερο/έχω πάρει κιλά </c:v>
                </c:pt>
                <c:pt idx="5">
                  <c:v>Αποφεύγω γυμναστήρια/δεν ασκούμαι </c:v>
                </c:pt>
                <c:pt idx="6">
                  <c:v>Δεν φροντίζω σωστά την υγεία μου </c:v>
                </c:pt>
                <c:pt idx="7">
                  <c:v>Μου προέκυψε πρόσφατα ασθένεια </c:v>
                </c:pt>
                <c:pt idx="9">
                  <c:v>Κοιμάμαι λιγότερο/άτακτα 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55</c:v>
                </c:pt>
                <c:pt idx="1">
                  <c:v>50</c:v>
                </c:pt>
                <c:pt idx="2">
                  <c:v>48</c:v>
                </c:pt>
                <c:pt idx="4">
                  <c:v>26</c:v>
                </c:pt>
                <c:pt idx="5">
                  <c:v>36</c:v>
                </c:pt>
                <c:pt idx="6">
                  <c:v>36</c:v>
                </c:pt>
                <c:pt idx="7">
                  <c:v>30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3A-498C-9FF7-7A7C5421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25585152"/>
        <c:axId val="197136320"/>
      </c:barChart>
      <c:catAx>
        <c:axId val="225585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197136320"/>
        <c:crosses val="autoZero"/>
        <c:auto val="1"/>
        <c:lblAlgn val="ctr"/>
        <c:lblOffset val="100"/>
        <c:noMultiLvlLbl val="0"/>
      </c:catAx>
      <c:valAx>
        <c:axId val="197136320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2255851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04816781691784E-2"/>
          <c:y val="6.0451861107505986E-2"/>
          <c:w val="0.96079505547360822"/>
          <c:h val="0.85050320327321938"/>
        </c:manualLayout>
      </c:layout>
      <c:doughnutChart>
        <c:varyColors val="1"/>
        <c:ser>
          <c:idx val="0"/>
          <c:order val="0"/>
          <c:spPr>
            <a:solidFill>
              <a:srgbClr val="92D050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A9-466B-8323-BAA62D2E43D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FA9-466B-8323-BAA62D2E43D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FA9-466B-8323-BAA62D2E43D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FA9-466B-8323-BAA62D2E43DD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FA9-466B-8323-BAA62D2E43D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FA9-466B-8323-BAA62D2E43D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FFA9-466B-8323-BAA62D2E43D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FFA9-466B-8323-BAA62D2E43D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E-FFA9-466B-8323-BAA62D2E43D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F-FFA9-466B-8323-BAA62D2E43D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0-FFA9-466B-8323-BAA62D2E43D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1-FFA9-466B-8323-BAA62D2E43D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2-FFA9-466B-8323-BAA62D2E43D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3-FFA9-466B-8323-BAA62D2E43D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4-FFA9-466B-8323-BAA62D2E43DD}"/>
              </c:ext>
            </c:extLst>
          </c:dPt>
          <c:dLbls>
            <c:dLbl>
              <c:idx val="3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FA9-466B-8323-BAA62D2E43DD}"/>
                </c:ext>
              </c:extLst>
            </c:dLbl>
            <c:dLbl>
              <c:idx val="4"/>
              <c:numFmt formatCode="0" sourceLinked="0"/>
              <c:spPr/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FA9-466B-8323-BAA62D2E43D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Καλή ψυχολογία </c:v>
                </c:pt>
                <c:pt idx="1">
                  <c:v>Μεταπτώσεις </c:v>
                </c:pt>
                <c:pt idx="2">
                  <c:v>Κακή ψυχολογία </c:v>
                </c:pt>
              </c:strCache>
            </c:strRef>
          </c:cat>
          <c:val>
            <c:numRef>
              <c:f>Sheet1!$B$2:$B$4</c:f>
              <c:numCache>
                <c:formatCode>###0.00</c:formatCode>
                <c:ptCount val="3"/>
                <c:pt idx="0">
                  <c:v>32</c:v>
                </c:pt>
                <c:pt idx="1">
                  <c:v>56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FA9-466B-8323-BAA62D2E4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+mj-lt"/>
        </a:defRPr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9542844301214"/>
          <c:y val="2.8441037126028721E-2"/>
          <c:w val="0.83673102661058152"/>
          <c:h val="0.845662726965511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Το έκαναν/έχουν ραντεβού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 </c:v>
                </c:pt>
                <c:pt idx="4">
                  <c:v>Ιούνιος</c:v>
                </c:pt>
                <c:pt idx="5">
                  <c:v>Οκτώβριος</c:v>
                </c:pt>
                <c:pt idx="6">
                  <c:v>Δεκέμβριος αρχή</c:v>
                </c:pt>
                <c:pt idx="7">
                  <c:v>Δεκέμβριος τέλος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3.4</c:v>
                </c:pt>
                <c:pt idx="1">
                  <c:v>5.8</c:v>
                </c:pt>
                <c:pt idx="2">
                  <c:v>10</c:v>
                </c:pt>
                <c:pt idx="3">
                  <c:v>34</c:v>
                </c:pt>
                <c:pt idx="4">
                  <c:v>62</c:v>
                </c:pt>
                <c:pt idx="5">
                  <c:v>77.077273787801388</c:v>
                </c:pt>
                <c:pt idx="6" formatCode="###0.0">
                  <c:v>78</c:v>
                </c:pt>
                <c:pt idx="7" formatCode="###0.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9-4D16-A422-137F63013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το κάνουν οπωσδήποτε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 </c:v>
                </c:pt>
                <c:pt idx="4">
                  <c:v>Ιούνιος</c:v>
                </c:pt>
                <c:pt idx="5">
                  <c:v>Οκτώβριος</c:v>
                </c:pt>
                <c:pt idx="6">
                  <c:v>Δεκέμβριος αρχή</c:v>
                </c:pt>
                <c:pt idx="7">
                  <c:v>Δεκέμβριος τέλος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35.6</c:v>
                </c:pt>
                <c:pt idx="1">
                  <c:v>31.2</c:v>
                </c:pt>
                <c:pt idx="2">
                  <c:v>33.799999999999997</c:v>
                </c:pt>
                <c:pt idx="3">
                  <c:v>20</c:v>
                </c:pt>
                <c:pt idx="4">
                  <c:v>6</c:v>
                </c:pt>
                <c:pt idx="5">
                  <c:v>4.3391812803501786</c:v>
                </c:pt>
                <c:pt idx="6" formatCode="0.0">
                  <c:v>3</c:v>
                </c:pt>
                <c:pt idx="7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9-4D16-A422-137F630135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Μπορεί ναι/μπορεί όχι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 </c:v>
                </c:pt>
                <c:pt idx="4">
                  <c:v>Ιούνιος</c:v>
                </c:pt>
                <c:pt idx="5">
                  <c:v>Οκτώβριος</c:v>
                </c:pt>
                <c:pt idx="6">
                  <c:v>Δεκέμβριος αρχή</c:v>
                </c:pt>
                <c:pt idx="7">
                  <c:v>Δεκέμβριος τέλος 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40.9</c:v>
                </c:pt>
                <c:pt idx="1">
                  <c:v>42.8</c:v>
                </c:pt>
                <c:pt idx="2">
                  <c:v>42</c:v>
                </c:pt>
                <c:pt idx="3">
                  <c:v>31</c:v>
                </c:pt>
                <c:pt idx="4">
                  <c:v>20</c:v>
                </c:pt>
                <c:pt idx="5">
                  <c:v>10.871697444809451</c:v>
                </c:pt>
                <c:pt idx="6" formatCode="0.0">
                  <c:v>10</c:v>
                </c:pt>
                <c:pt idx="7" formatCode="0.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9-4D16-A422-137F630135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Μάλλον/οπωσδήποτε όχι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 </c:v>
                </c:pt>
                <c:pt idx="4">
                  <c:v>Ιούνιος</c:v>
                </c:pt>
                <c:pt idx="5">
                  <c:v>Οκτώβριος</c:v>
                </c:pt>
                <c:pt idx="6">
                  <c:v>Δεκέμβριος αρχή</c:v>
                </c:pt>
                <c:pt idx="7">
                  <c:v>Δεκέμβριος τέλος 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20.2</c:v>
                </c:pt>
                <c:pt idx="1">
                  <c:v>20.3</c:v>
                </c:pt>
                <c:pt idx="2">
                  <c:v>14.1</c:v>
                </c:pt>
                <c:pt idx="3">
                  <c:v>15</c:v>
                </c:pt>
                <c:pt idx="4">
                  <c:v>13</c:v>
                </c:pt>
                <c:pt idx="5">
                  <c:v>7.7118474870384883</c:v>
                </c:pt>
                <c:pt idx="6" formatCode="0.0">
                  <c:v>9</c:v>
                </c:pt>
                <c:pt idx="7" formatCode="0.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9-4D16-A422-137F63013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3571840"/>
        <c:axId val="45351488"/>
      </c:barChart>
      <c:catAx>
        <c:axId val="23357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45351488"/>
        <c:crosses val="autoZero"/>
        <c:auto val="1"/>
        <c:lblAlgn val="ctr"/>
        <c:lblOffset val="100"/>
        <c:noMultiLvlLbl val="0"/>
      </c:catAx>
      <c:valAx>
        <c:axId val="4535148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335718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88122555310296"/>
          <c:y val="0.88675814058203406"/>
          <c:w val="0.89621827805866294"/>
          <c:h val="0.11306956546531165"/>
        </c:manualLayout>
      </c:layout>
      <c:overlay val="0"/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lang="el-GR" sz="1800" b="1" kern="1200">
          <a:solidFill>
            <a:srgbClr val="4472C4">
              <a:lumMod val="50000"/>
            </a:srgb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82728502548841"/>
          <c:y val="7.3128730954013274E-2"/>
          <c:w val="0.52859104196567841"/>
          <c:h val="0.903211973737335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3A-498C-9FF7-7A7C54212E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3A-498C-9FF7-7A7C54212E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33A-498C-9FF7-7A7C54212E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3A-498C-9FF7-7A7C54212E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33A-498C-9FF7-7A7C54212E4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38100"/>
            </c:spPr>
            <c:extLst>
              <c:ext xmlns:c16="http://schemas.microsoft.com/office/drawing/2014/chart" uri="{C3380CC4-5D6E-409C-BE32-E72D297353CC}">
                <c16:uniqueId val="{0000000B-B33A-498C-9FF7-7A7C54212E4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B33A-498C-9FF7-7A7C54212E4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33A-498C-9FF7-7A7C54212E4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33A-498C-9FF7-7A7C54212E4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33A-498C-9FF7-7A7C54212E4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B33A-498C-9FF7-7A7C54212E4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E01-4160-BEF8-6208FD49C16C}"/>
              </c:ext>
            </c:extLst>
          </c:dPt>
          <c:dLbls>
            <c:dLbl>
              <c:idx val="0"/>
              <c:layout>
                <c:manualLayout>
                  <c:x val="-3.9315140033437487E-2"/>
                  <c:y val="1.95474707812147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3A-498C-9FF7-7A7C54212E4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3A-498C-9FF7-7A7C54212E4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l-GR" sz="1800" b="1" i="0" u="none" strike="noStrike" kern="1200" baseline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3A-498C-9FF7-7A7C54212E4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l-GR" sz="1800" b="1" i="0" u="none" strike="noStrike" kern="1200" baseline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3A-498C-9FF7-7A7C54212E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</a:t>
                    </a:r>
                    <a:endParaRPr lang="en-US" sz="2000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33A-498C-9FF7-7A7C54212E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l-G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65</a:t>
                    </a:r>
                    <a:endParaRPr lang="el-GR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33A-498C-9FF7-7A7C54212E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33A-498C-9FF7-7A7C54212E4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l-G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33A-498C-9FF7-7A7C54212E4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l-G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" sourceLinked="0"/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33A-498C-9FF7-7A7C54212E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Δεν είναι δοκιμασμένο / είναι πειραματικό</c:v>
                </c:pt>
                <c:pt idx="1">
                  <c:v>Φοβάμαι τις μακροπρόθεσμες παρενέργειες </c:v>
                </c:pt>
                <c:pt idx="2">
                  <c:v>Φοβάμαι τις άμεσες παρενέργειες </c:v>
                </c:pt>
                <c:pt idx="3">
                  <c:v>Ανήκω σε ειδική ομάδα δεν επιτρέπεται</c:v>
                </c:pt>
                <c:pt idx="5">
                  <c:v>Αρνούμαι να κάνω κάτι που μου επιβάλλουν εκβιαστικά </c:v>
                </c:pt>
                <c:pt idx="6">
                  <c:v>Η πανδημία είναι κατασκευασμένη &amp; παραπλανητική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57</c:v>
                </c:pt>
                <c:pt idx="1">
                  <c:v>43</c:v>
                </c:pt>
                <c:pt idx="2">
                  <c:v>29</c:v>
                </c:pt>
                <c:pt idx="3">
                  <c:v>14</c:v>
                </c:pt>
                <c:pt idx="5">
                  <c:v>65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33A-498C-9FF7-7A7C54212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233364992"/>
        <c:axId val="233742912"/>
      </c:barChart>
      <c:catAx>
        <c:axId val="233364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233742912"/>
        <c:crosses val="autoZero"/>
        <c:auto val="1"/>
        <c:lblAlgn val="ctr"/>
        <c:lblOffset val="100"/>
        <c:noMultiLvlLbl val="0"/>
      </c:catAx>
      <c:valAx>
        <c:axId val="233742912"/>
        <c:scaling>
          <c:orientation val="minMax"/>
        </c:scaling>
        <c:delete val="1"/>
        <c:axPos val="t"/>
        <c:numFmt formatCode="#,##0.0" sourceLinked="1"/>
        <c:majorTickMark val="out"/>
        <c:minorTickMark val="none"/>
        <c:tickLblPos val="none"/>
        <c:crossAx val="2333649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7ED90-9F12-419E-ADF3-8202F768AFB2}" type="datetimeFigureOut">
              <a:rPr lang="el-GR" smtClean="0"/>
              <a:t>16/2/2022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6C91-69C9-4B04-8737-4E5F13764B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3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l-GR" dirty="0"/>
              <a:t>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πηγές μας για σήμερα: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1499CB-5C03-4DAB-9F27-6C1A50F89D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4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πηγές μας για σήμερα: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1499CB-5C03-4DAB-9F27-6C1A50F89DF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4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86C91-69C9-4B04-8737-4E5F13764B3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32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7366-20FC-5047-99D9-6D8D18C24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E0DC-63F7-8D4C-BBB0-41CFD3412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2974-2823-2544-8CC5-0127C2F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E155F-8931-8349-B34E-A4985A8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7117-3EA3-5840-B04D-1D232216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381-A85D-FA4C-A5D6-E18BC6B6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5D3A1-BA22-BF4B-84CB-9D5084490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3051C-CE3C-5D4C-A0C8-ED947C64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1090-32C1-D443-8682-55E46362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4317-4536-234E-9FBF-9E8872C9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17E3B-ADC1-EF42-BA08-FB10D690C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72710-FBC5-1042-92F1-D2D20CB0D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7C9-7E73-9C4D-8DFD-A6575214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696A-AC15-7241-8B25-21743AD7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74E5-535A-AF4B-AD8C-02756CA8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1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3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2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6289-4599-D847-857B-BD96B43A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0E90-D508-4549-891D-C027D957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68FF-F0D2-D347-99F5-F9A356AA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D530-9E4C-C948-873F-A3C339FF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1553-D054-A74B-B9D0-859E07C8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7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A462-25CF-4C4F-84BB-142A5A60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716B-0C4E-3C43-999A-F1198FAE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3D577-5D25-FE48-84C0-3D7E9162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E451-E7DE-BC49-B8D8-9648D137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C4AC-528F-294D-9F73-265B62B5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4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E6FC-A6BD-FE41-930F-29D8DA4C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4143-5B8F-334D-9D9C-C94D4859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8E1B7-2B7F-8C44-9757-3F4990C57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8CAA1-42FC-1F43-B8C7-3B0E1310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5804-AABF-3641-9AF4-E6F38A5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CC3D2-A433-7741-A7C5-9F7192F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00D-0C49-BA41-8DB1-FEED2239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B19CA-B4B8-F14F-9D6F-76D0B166E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CAB30-B5E3-1B47-AC03-8DBAD736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A7951-DBE4-1D4D-968B-5C46FEAF6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18BF1-EFA7-1140-BEB0-BAB0E166E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636D4-1426-A049-836C-90A5457F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B9FDA-9277-BC46-88BD-FBAAF767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15AE3-9FCB-F348-B943-C00458D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1AE0-353E-CC42-BD3B-33926323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23245-C9A9-D548-8311-65CE3280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A910A-7F35-EB4F-9CAA-63543B28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C0AF7-F2C9-2E46-8DD4-F7A1489A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CAED4-467E-6E4C-B0B3-E53D23CA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4D1B3-FA3C-934C-BA1C-A8B66BC3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B1333-52CC-3A45-94B0-EB788D90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A6-E8DE-A643-B933-09CDEAA0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9D03-8623-1E41-960A-48F20574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C3C52-C37E-D44D-BD79-514DA72A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D6B5-11EC-D248-BBBF-83F03F52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AF490-B2B1-4A47-A89E-5742FDE5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AA2A-709E-A242-8131-BAB74C80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1BC7-1BDB-4D4D-BB6B-30D9407B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6320A-237C-8E49-8597-E856F0F8E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EA639-3F76-D54D-A39E-C18EB398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A090C-E2EA-914B-9024-DFED2AAF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8447C-BF35-1246-B3B8-A1F34871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9F3E1-DF95-6241-AE6B-712474BF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A0463-6678-2943-B24C-81DE9452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7472C-7DE0-C847-AA97-6421833C2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AF39-2CD1-5746-84AE-4633F3786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6E3F-D4E3-DE4D-A64D-3AFA5BFC1C7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ADEA-20E1-E64E-A8BE-4DAFCF1EC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C491-D749-2446-9959-CC05E6CD7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focusbari.gr/yougov/&#963;&#965;&#957;&#949;&#961;&#947;&#945;&#963;&#943;&#945;-&#956;&#949;-you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ar a mask in public. Save a life. | Northwell Heal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0"/>
          <a:stretch/>
        </p:blipFill>
        <p:spPr bwMode="auto">
          <a:xfrm>
            <a:off x="3957235" y="0"/>
            <a:ext cx="8234765" cy="68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078A9C5-B949-5C48-A433-C69254203F34}"/>
              </a:ext>
            </a:extLst>
          </p:cNvPr>
          <p:cNvSpPr/>
          <p:nvPr/>
        </p:nvSpPr>
        <p:spPr>
          <a:xfrm>
            <a:off x="-8196" y="-73891"/>
            <a:ext cx="7637295" cy="6970376"/>
          </a:xfrm>
          <a:custGeom>
            <a:avLst/>
            <a:gdLst>
              <a:gd name="connsiteX0" fmla="*/ 0 w 5726545"/>
              <a:gd name="connsiteY0" fmla="*/ 0 h 5227782"/>
              <a:gd name="connsiteX1" fmla="*/ 0 w 5726545"/>
              <a:gd name="connsiteY1" fmla="*/ 5227782 h 5227782"/>
              <a:gd name="connsiteX2" fmla="*/ 5726545 w 5726545"/>
              <a:gd name="connsiteY2" fmla="*/ 5227782 h 5227782"/>
              <a:gd name="connsiteX3" fmla="*/ 4147127 w 5726545"/>
              <a:gd name="connsiteY3" fmla="*/ 36945 h 5227782"/>
              <a:gd name="connsiteX4" fmla="*/ 0 w 5726545"/>
              <a:gd name="connsiteY4" fmla="*/ 0 h 52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545" h="5227782">
                <a:moveTo>
                  <a:pt x="0" y="0"/>
                </a:moveTo>
                <a:lnTo>
                  <a:pt x="0" y="5227782"/>
                </a:lnTo>
                <a:lnTo>
                  <a:pt x="5726545" y="5227782"/>
                </a:lnTo>
                <a:lnTo>
                  <a:pt x="4147127" y="3694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8873" y="251120"/>
            <a:ext cx="562525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Χρόνια </a:t>
            </a:r>
            <a:r>
              <a:rPr lang="en-US" sz="5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Υγεία &amp; Εμβόλιο</a:t>
            </a:r>
          </a:p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760" y="22517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1611" y="6338844"/>
            <a:ext cx="3621116" cy="396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Φεβρουάριος 2022 </a:t>
            </a:r>
          </a:p>
        </p:txBody>
      </p:sp>
      <p:pic>
        <p:nvPicPr>
          <p:cNvPr id="17" name="Picture 2" descr="V:\Projects\8_YOUGOV\0_LOGOS_TEMPLATES_GUIDELINES\LOGOS FOCUS BARI_YOUGOV joined logo\png\white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" y="5872274"/>
            <a:ext cx="4591792" cy="1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797" y="3529680"/>
            <a:ext cx="6066096" cy="396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Διαγράμματα άρθρου Ξένιας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Κούρτογλου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7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orvey.com : free pro unlimited online survey tool">
            <a:extLst>
              <a:ext uri="{FF2B5EF4-FFF2-40B4-BE49-F238E27FC236}">
                <a16:creationId xmlns:a16="http://schemas.microsoft.com/office/drawing/2014/main" id="{B351052F-F9D4-4C5D-BD3B-D1FE76DC7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35"/>
          <a:stretch/>
        </p:blipFill>
        <p:spPr bwMode="auto">
          <a:xfrm>
            <a:off x="1396568" y="0"/>
            <a:ext cx="10795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D4FFA1A-C740-FF47-B09B-FA576E11684D}"/>
              </a:ext>
            </a:extLst>
          </p:cNvPr>
          <p:cNvSpPr/>
          <p:nvPr/>
        </p:nvSpPr>
        <p:spPr>
          <a:xfrm>
            <a:off x="0" y="-36946"/>
            <a:ext cx="4125576" cy="7015813"/>
          </a:xfrm>
          <a:custGeom>
            <a:avLst/>
            <a:gdLst>
              <a:gd name="connsiteX0" fmla="*/ 0 w 3094182"/>
              <a:gd name="connsiteY0" fmla="*/ 0 h 5283200"/>
              <a:gd name="connsiteX1" fmla="*/ 0 w 3094182"/>
              <a:gd name="connsiteY1" fmla="*/ 5283200 h 5283200"/>
              <a:gd name="connsiteX2" fmla="*/ 1690255 w 3094182"/>
              <a:gd name="connsiteY2" fmla="*/ 5283200 h 5283200"/>
              <a:gd name="connsiteX3" fmla="*/ 3094182 w 3094182"/>
              <a:gd name="connsiteY3" fmla="*/ 18473 h 5283200"/>
              <a:gd name="connsiteX4" fmla="*/ 0 w 3094182"/>
              <a:gd name="connsiteY4" fmla="*/ 0 h 5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2" h="5283200">
                <a:moveTo>
                  <a:pt x="0" y="0"/>
                </a:moveTo>
                <a:lnTo>
                  <a:pt x="0" y="5283200"/>
                </a:lnTo>
                <a:lnTo>
                  <a:pt x="1690255" y="5283200"/>
                </a:lnTo>
                <a:lnTo>
                  <a:pt x="3094182" y="184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Google Shape;188;p26">
            <a:extLst>
              <a:ext uri="{FF2B5EF4-FFF2-40B4-BE49-F238E27FC236}">
                <a16:creationId xmlns:a16="http://schemas.microsoft.com/office/drawing/2014/main" id="{94B382F3-6EC0-DC4D-B4F5-63BFC11175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3700" y="231231"/>
            <a:ext cx="3305776" cy="18772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ταυτότητα</a:t>
            </a:r>
            <a:b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Έρευνας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8042" y="3547431"/>
            <a:ext cx="9093957" cy="318639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Ποσοτικές Πανελλαδικές Έρευνες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CAWI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Μέσω Υ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Άντρες και Γυναίκες, 18-74 χρόνων (εκτίμηση ΕΣΥΕ 7.359.000 άτομα)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Δείγμα: 1000  άτομα ανά έρευνα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Διεξαγωγή:  συστηματικά το 2021, αρχή 2022 σε «κύματα»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 Focus Bari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είναι 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Affiliate Partner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YouGov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για την Ελλάδα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https://www.focusbari.gr/yougov/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συνεργασία-με-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yougov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000" dirty="0">
              <a:latin typeface="Candara" panose="020E05020303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5B9A3-BA9E-D94D-A741-09EDB8B5A0DE}"/>
              </a:ext>
            </a:extLst>
          </p:cNvPr>
          <p:cNvSpPr/>
          <p:nvPr/>
        </p:nvSpPr>
        <p:spPr>
          <a:xfrm>
            <a:off x="564018" y="462660"/>
            <a:ext cx="1222368" cy="105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3" name="Picture 2" descr="V:\Projects\8_YOUGOV\0_LOGOS_TEMPLATES_GUIDELINES\LOGOS FOCUS BARI_YOUGOV joined logo\png\white@2x.png">
            <a:extLst>
              <a:ext uri="{FF2B5EF4-FFF2-40B4-BE49-F238E27FC236}">
                <a16:creationId xmlns:a16="http://schemas.microsoft.com/office/drawing/2014/main" id="{06F86B89-0599-4688-A631-D1733FFB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59" y="6051855"/>
            <a:ext cx="2505754" cy="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1623"/>
              </p:ext>
            </p:extLst>
          </p:nvPr>
        </p:nvGraphicFramePr>
        <p:xfrm>
          <a:off x="873457" y="1684190"/>
          <a:ext cx="4620821" cy="509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85404"/>
              </p:ext>
            </p:extLst>
          </p:nvPr>
        </p:nvGraphicFramePr>
        <p:xfrm>
          <a:off x="6755643" y="1473959"/>
          <a:ext cx="4702150" cy="518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651428" y="6452931"/>
            <a:ext cx="213756" cy="17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1828811" y="6352607"/>
            <a:ext cx="422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Καλύτερη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υγεία</a:t>
            </a:r>
            <a:r>
              <a:rPr lang="en-US" sz="2000" dirty="0"/>
              <a:t>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25163" y="6495061"/>
            <a:ext cx="213756" cy="176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425588" y="6357359"/>
            <a:ext cx="300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Ίδια κατάσταση υγείας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3"/>
            <a:ext cx="12192000" cy="2096093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Διάγραμμα 1 : Σε σχέση με αντίστοιχη έρευνα στον ένα χρόνο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, οι Έλληνες που σήμερα δηλώνουν χειρότερη κατάσταση υγείας αυξάνονται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89256" y="6481413"/>
            <a:ext cx="213756" cy="1768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6078" y="6373192"/>
            <a:ext cx="422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Χειρότερη  υγεία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743685"/>
            <a:ext cx="36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%</a:t>
            </a:r>
          </a:p>
        </p:txBody>
      </p:sp>
      <p:sp>
        <p:nvSpPr>
          <p:cNvPr id="7" name="AutoShape 5" descr="Αποτέλεσμα εικόνας για pouch with euro icon clip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22" y="3046239"/>
            <a:ext cx="2335086" cy="222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845" y="2896113"/>
            <a:ext cx="2335086" cy="222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May be an image of text that says &quot;OFocusBari YouGov&quot;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3357" r="11610" b="41689"/>
          <a:stretch/>
        </p:blipFill>
        <p:spPr bwMode="auto">
          <a:xfrm>
            <a:off x="9937662" y="6414077"/>
            <a:ext cx="2254338" cy="3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8">
            <a:extLst>
              <a:ext uri="{FF2B5EF4-FFF2-40B4-BE49-F238E27FC236}">
                <a16:creationId xmlns:a16="http://schemas.microsoft.com/office/drawing/2014/main" id="{4566DE40-A15D-4049-976A-8457CF023F01}"/>
              </a:ext>
            </a:extLst>
          </p:cNvPr>
          <p:cNvSpPr/>
          <p:nvPr/>
        </p:nvSpPr>
        <p:spPr>
          <a:xfrm>
            <a:off x="4862555" y="1496395"/>
            <a:ext cx="6983701" cy="810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530225" algn="l"/>
              </a:tabLst>
              <a:defRPr/>
            </a:pPr>
            <a:endParaRPr lang="el-GR" dirty="0">
              <a:latin typeface="Candara" panose="020E0502030303020204" pitchFamily="34" charset="0"/>
              <a:cs typeface="Arial Rounded MT Bold"/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0" y="-1"/>
            <a:ext cx="12192000" cy="2074461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Διάγραμμα 2 : Για εκείνους που δηλώνουν καλύτερη υγεία σε σχέση με δύο χρόνια πριν, οι λόγοι εστιάζονται σε νέες καλές συνήθειες που υιοθέτησαν κατά την πανδημία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0934568"/>
              </p:ext>
            </p:extLst>
          </p:nvPr>
        </p:nvGraphicFramePr>
        <p:xfrm>
          <a:off x="1460310" y="1760562"/>
          <a:ext cx="10385948" cy="502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87476" y="176056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7" name="Picture 2" descr="May be an image of text that says &quot;OFocusBari YouGov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3357" r="11610" b="41689"/>
          <a:stretch/>
        </p:blipFill>
        <p:spPr bwMode="auto">
          <a:xfrm>
            <a:off x="9937662" y="6414077"/>
            <a:ext cx="2254338" cy="3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8">
            <a:extLst>
              <a:ext uri="{FF2B5EF4-FFF2-40B4-BE49-F238E27FC236}">
                <a16:creationId xmlns:a16="http://schemas.microsoft.com/office/drawing/2014/main" id="{4566DE40-A15D-4049-976A-8457CF023F01}"/>
              </a:ext>
            </a:extLst>
          </p:cNvPr>
          <p:cNvSpPr/>
          <p:nvPr/>
        </p:nvSpPr>
        <p:spPr>
          <a:xfrm>
            <a:off x="4862555" y="1496395"/>
            <a:ext cx="6983701" cy="8100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530225" algn="l"/>
              </a:tabLst>
              <a:defRPr/>
            </a:pPr>
            <a:endParaRPr lang="el-GR" dirty="0">
              <a:latin typeface="Candara" panose="020E0502030303020204" pitchFamily="34" charset="0"/>
              <a:cs typeface="Arial Rounded MT Bold"/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0" y="-1"/>
            <a:ext cx="12192000" cy="2074461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Διάγραμμα 3 : Για εκείνους που δηλώνουν χειρότερη υγεία σε σχέση με δύο χρόνια πριν, οι λόγοι εστιάζονται τόσο στην ψυχική όσο και στην σωματική κατάσταση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01245656"/>
              </p:ext>
            </p:extLst>
          </p:nvPr>
        </p:nvGraphicFramePr>
        <p:xfrm>
          <a:off x="1460310" y="1760562"/>
          <a:ext cx="10385948" cy="502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87476" y="176056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7" name="Picture 2" descr="May be an image of text that says &quot;OFocusBari YouGov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3357" r="11610" b="41689"/>
          <a:stretch/>
        </p:blipFill>
        <p:spPr bwMode="auto">
          <a:xfrm>
            <a:off x="97626" y="6414076"/>
            <a:ext cx="2254338" cy="3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 Anxiety Ruining Your Life? 9 Ways to Keep it at Bay – Cleveland Clinic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81" y="4185"/>
            <a:ext cx="10419019" cy="68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oogle Shape;153;p26">
            <a:extLst>
              <a:ext uri="{FF2B5EF4-FFF2-40B4-BE49-F238E27FC236}">
                <a16:creationId xmlns:a16="http://schemas.microsoft.com/office/drawing/2014/main" id="{98014725-B015-3148-A58F-63E9D68C28DE}"/>
              </a:ext>
            </a:extLst>
          </p:cNvPr>
          <p:cNvCxnSpPr/>
          <p:nvPr/>
        </p:nvCxnSpPr>
        <p:spPr>
          <a:xfrm rot="10800000">
            <a:off x="825869" y="574099"/>
            <a:ext cx="507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Chevron 2"/>
          <p:cNvSpPr/>
          <p:nvPr/>
        </p:nvSpPr>
        <p:spPr>
          <a:xfrm>
            <a:off x="-3524537" y="4185"/>
            <a:ext cx="8942697" cy="685800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Google Shape;188;p26">
            <a:extLst>
              <a:ext uri="{FF2B5EF4-FFF2-40B4-BE49-F238E27FC236}">
                <a16:creationId xmlns:a16="http://schemas.microsoft.com/office/drawing/2014/main" id="{94B382F3-6EC0-DC4D-B4F5-63BFC11175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571" y="1471328"/>
            <a:ext cx="4652905" cy="19348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Διάγραμμα 4 :</a:t>
            </a: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Πάνω από ένας </a:t>
            </a: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στους δύο Έλληνες δηλώνουν μεταπτώσεις στην ψυχολογία τους σχετικά με τις εξελίξεις</a:t>
            </a: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τις επιπτώσεις</a:t>
            </a: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πανδημίας  </a:t>
            </a: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10136037" y="972678"/>
            <a:ext cx="599902" cy="8674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/>
              <a:t>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45B9A3-BA9E-D94D-A741-09EDB8B5A0DE}"/>
              </a:ext>
            </a:extLst>
          </p:cNvPr>
          <p:cNvSpPr/>
          <p:nvPr/>
        </p:nvSpPr>
        <p:spPr>
          <a:xfrm>
            <a:off x="214685" y="1353653"/>
            <a:ext cx="1222368" cy="105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56376"/>
              </p:ext>
            </p:extLst>
          </p:nvPr>
        </p:nvGraphicFramePr>
        <p:xfrm>
          <a:off x="5418160" y="-218363"/>
          <a:ext cx="6198705" cy="605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23"/>
          <p:cNvSpPr/>
          <p:nvPr/>
        </p:nvSpPr>
        <p:spPr>
          <a:xfrm>
            <a:off x="3330132" y="5620403"/>
            <a:ext cx="213756" cy="1768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3330132" y="6051099"/>
            <a:ext cx="213756" cy="176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ectangle 27"/>
          <p:cNvSpPr/>
          <p:nvPr/>
        </p:nvSpPr>
        <p:spPr>
          <a:xfrm>
            <a:off x="3330132" y="6454848"/>
            <a:ext cx="213756" cy="1768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8086" y="34326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4886" y="5538515"/>
            <a:ext cx="664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Έχω καλή ψυχολογία, είναι μια δοκιμασία που θα περάσει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28102" y="5950227"/>
            <a:ext cx="742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Πότε καλή, πότε κακή ψυχολογία, μεταπτώσεις ανάλογα τις μέρες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4556" y="6349050"/>
            <a:ext cx="857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Έχω κακή ψυχολογία, ανησυχώ, φοβάμαι πολύ πώς θα τελειώσει όλο αυτό  </a:t>
            </a:r>
          </a:p>
        </p:txBody>
      </p:sp>
      <p:pic>
        <p:nvPicPr>
          <p:cNvPr id="17" name="Picture 2" descr="V:\Projects\8_YOUGOV\0_LOGOS_TEMPLATES_GUIDELINES\LOGOS FOCUS BARI_YOUGOV joined logo\png\white@2x.png">
            <a:extLst>
              <a:ext uri="{FF2B5EF4-FFF2-40B4-BE49-F238E27FC236}">
                <a16:creationId xmlns:a16="http://schemas.microsoft.com/office/drawing/2014/main" id="{06F86B89-0599-4688-A631-D1733FFB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59" y="6051855"/>
            <a:ext cx="2505754" cy="7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2"/>
            <a:ext cx="12192000" cy="2015394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Διάγραμμα 5 : Από την πρώτη μέτρηση του Ιανουαρίου 2021 η εξέλιξη των Ελλήνων που έχουν κάνει το εμβόλιο είναι θεαματική και οριακά ανοδική μεταξύ Οκτωβρίου &amp; τέλους Δεκεμβρίου 2021 </a:t>
            </a:r>
          </a:p>
        </p:txBody>
      </p:sp>
      <p:pic>
        <p:nvPicPr>
          <p:cNvPr id="5122" name="Picture 2" descr="May be an image of text that says &quot;OFocusBari YouGov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3357" r="11610" b="41689"/>
          <a:stretch/>
        </p:blipFill>
        <p:spPr bwMode="auto">
          <a:xfrm>
            <a:off x="155575" y="6355387"/>
            <a:ext cx="2254338" cy="3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C48FF6F-8B96-48CE-A1A3-587C4094AB32}"/>
              </a:ext>
            </a:extLst>
          </p:cNvPr>
          <p:cNvSpPr txBox="1"/>
          <p:nvPr/>
        </p:nvSpPr>
        <p:spPr>
          <a:xfrm>
            <a:off x="11349502" y="164009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l-G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09F3174E-8F56-4287-9B31-EA07A218C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253274"/>
              </p:ext>
            </p:extLst>
          </p:nvPr>
        </p:nvGraphicFramePr>
        <p:xfrm>
          <a:off x="460375" y="2258458"/>
          <a:ext cx="11298213" cy="406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39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2"/>
            <a:ext cx="12192000" cy="2015394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Διάγραμμα 6 : Για τους Έλληνες που δεν σκοπεύουν να κάνουν το εμβόλιο, οι λόγοι διακρίνονται τόσο σε φόβους υγείας, όσο και σε λόγους 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πολιτικής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l-G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May be an image of text that says &quot;OFocusBari YouGov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33357" r="11610" b="41689"/>
          <a:stretch/>
        </p:blipFill>
        <p:spPr bwMode="auto">
          <a:xfrm>
            <a:off x="87335" y="6423627"/>
            <a:ext cx="2254338" cy="3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9C48FF6F-8B96-48CE-A1A3-587C4094AB32}"/>
              </a:ext>
            </a:extLst>
          </p:cNvPr>
          <p:cNvSpPr txBox="1"/>
          <p:nvPr/>
        </p:nvSpPr>
        <p:spPr>
          <a:xfrm>
            <a:off x="11349502" y="164009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l-G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00191482"/>
              </p:ext>
            </p:extLst>
          </p:nvPr>
        </p:nvGraphicFramePr>
        <p:xfrm>
          <a:off x="307975" y="1760562"/>
          <a:ext cx="11884025" cy="4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34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ar a mask in public. Save a life. | Northwell Heal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0"/>
          <a:stretch/>
        </p:blipFill>
        <p:spPr bwMode="auto">
          <a:xfrm>
            <a:off x="3957235" y="0"/>
            <a:ext cx="8234765" cy="68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078A9C5-B949-5C48-A433-C69254203F34}"/>
              </a:ext>
            </a:extLst>
          </p:cNvPr>
          <p:cNvSpPr/>
          <p:nvPr/>
        </p:nvSpPr>
        <p:spPr>
          <a:xfrm>
            <a:off x="-8196" y="-73891"/>
            <a:ext cx="7637295" cy="6970376"/>
          </a:xfrm>
          <a:custGeom>
            <a:avLst/>
            <a:gdLst>
              <a:gd name="connsiteX0" fmla="*/ 0 w 5726545"/>
              <a:gd name="connsiteY0" fmla="*/ 0 h 5227782"/>
              <a:gd name="connsiteX1" fmla="*/ 0 w 5726545"/>
              <a:gd name="connsiteY1" fmla="*/ 5227782 h 5227782"/>
              <a:gd name="connsiteX2" fmla="*/ 5726545 w 5726545"/>
              <a:gd name="connsiteY2" fmla="*/ 5227782 h 5227782"/>
              <a:gd name="connsiteX3" fmla="*/ 4147127 w 5726545"/>
              <a:gd name="connsiteY3" fmla="*/ 36945 h 5227782"/>
              <a:gd name="connsiteX4" fmla="*/ 0 w 5726545"/>
              <a:gd name="connsiteY4" fmla="*/ 0 h 52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545" h="5227782">
                <a:moveTo>
                  <a:pt x="0" y="0"/>
                </a:moveTo>
                <a:lnTo>
                  <a:pt x="0" y="5227782"/>
                </a:lnTo>
                <a:lnTo>
                  <a:pt x="5726545" y="5227782"/>
                </a:lnTo>
                <a:lnTo>
                  <a:pt x="4147127" y="3694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8873" y="251120"/>
            <a:ext cx="5625258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Χρόνια </a:t>
            </a:r>
            <a:r>
              <a:rPr lang="en-US" sz="5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Υγεία &amp; Εμβόλιο</a:t>
            </a:r>
          </a:p>
          <a:p>
            <a:pPr algn="ctr"/>
            <a:r>
              <a:rPr lang="el-GR" sz="5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760" y="22517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1611" y="6338844"/>
            <a:ext cx="3621116" cy="396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Φεβρουάριος 2022 </a:t>
            </a:r>
          </a:p>
        </p:txBody>
      </p:sp>
      <p:pic>
        <p:nvPicPr>
          <p:cNvPr id="17" name="Picture 2" descr="V:\Projects\8_YOUGOV\0_LOGOS_TEMPLATES_GUIDELINES\LOGOS FOCUS BARI_YOUGOV joined logo\png\white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" y="5872274"/>
            <a:ext cx="4591792" cy="1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797" y="3529680"/>
            <a:ext cx="6066096" cy="396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Διαγράμματα άρθρου Ξένιας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Κούρτογλου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DDF97-6C90-4E8A-9D6F-8CB79DA5CAD3}"/>
              </a:ext>
            </a:extLst>
          </p:cNvPr>
          <p:cNvSpPr txBox="1"/>
          <p:nvPr/>
        </p:nvSpPr>
        <p:spPr>
          <a:xfrm>
            <a:off x="718205" y="4435531"/>
            <a:ext cx="55870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Thank you!</a:t>
            </a:r>
            <a:endParaRPr lang="el-G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358</Words>
  <Application>Microsoft Office PowerPoint</Application>
  <PresentationFormat>Ευρεία οθόνη</PresentationFormat>
  <Paragraphs>66</Paragraphs>
  <Slides>9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9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Candara</vt:lpstr>
      <vt:lpstr>Trebuchet MS</vt:lpstr>
      <vt:lpstr>Wingdings</vt:lpstr>
      <vt:lpstr>Office Theme</vt:lpstr>
      <vt:lpstr>1_Tema di Office</vt:lpstr>
      <vt:lpstr>2_Tema di Office</vt:lpstr>
      <vt:lpstr>3_Tema di Office</vt:lpstr>
      <vt:lpstr>4_Tema di Office</vt:lpstr>
      <vt:lpstr>Παρουσίαση του PowerPoint</vt:lpstr>
      <vt:lpstr> Η ταυτότητα της Έρευνας  </vt:lpstr>
      <vt:lpstr>Παρουσίαση του PowerPoint</vt:lpstr>
      <vt:lpstr>Παρουσίαση του PowerPoint</vt:lpstr>
      <vt:lpstr>Παρουσίαση του PowerPoint</vt:lpstr>
      <vt:lpstr>Διάγραμμα 4 : Πάνω από ένας  στους δύο Έλληνες δηλώνουν μεταπτώσεις στην ψυχολογία τους σχετικά με τις εξελίξεις και τις επιπτώσεις της πανδημίας   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zeta nikolakopoulou</dc:creator>
  <cp:lastModifiedBy>Reputation Unique</cp:lastModifiedBy>
  <cp:revision>346</cp:revision>
  <cp:lastPrinted>2020-04-01T19:11:12Z</cp:lastPrinted>
  <dcterms:created xsi:type="dcterms:W3CDTF">2020-04-01T17:47:47Z</dcterms:created>
  <dcterms:modified xsi:type="dcterms:W3CDTF">2022-02-16T12:03:49Z</dcterms:modified>
</cp:coreProperties>
</file>